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57" r:id="rId5"/>
    <p:sldId id="260" r:id="rId6"/>
    <p:sldId id="261" r:id="rId7"/>
    <p:sldId id="266" r:id="rId8"/>
    <p:sldId id="262" r:id="rId9"/>
    <p:sldId id="263" r:id="rId10"/>
    <p:sldId id="268" r:id="rId11"/>
    <p:sldId id="264" r:id="rId12"/>
    <p:sldId id="265" r:id="rId13"/>
    <p:sldId id="267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/>
    <p:restoredTop sz="94698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22583-661E-2A45-9AE8-D5505338F5EB}" type="datetimeFigureOut">
              <a:rPr kumimoji="1" lang="ja-JP" altLang="en-US" smtClean="0"/>
              <a:t>2018/6/15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34C7E-8B5F-7142-8C6C-438D056E21A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92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Conpot</a:t>
            </a:r>
            <a:r>
              <a:rPr kumimoji="1" lang="en-US" altLang="ja-JP" dirty="0"/>
              <a:t>, MHN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34C7E-8B5F-7142-8C6C-438D056E21A1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305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駭客改了不會變，就知道是假的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34C7E-8B5F-7142-8C6C-438D056E21A1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2407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Automated Tank Gauges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34C7E-8B5F-7142-8C6C-438D056E21A1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583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有多少不是</a:t>
            </a:r>
            <a:r>
              <a:rPr kumimoji="1" lang="en-US" altLang="ja-JP" dirty="0"/>
              <a:t> honeypot </a:t>
            </a:r>
            <a:r>
              <a:rPr kumimoji="1" lang="ja-JP" altLang="en-US"/>
              <a:t>就留給大家回家作業了</a:t>
            </a:r>
            <a:r>
              <a:rPr kumimoji="1" lang="en-US" altLang="ja-JP" dirty="0"/>
              <a:t> XD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34C7E-8B5F-7142-8C6C-438D056E21A1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333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3D4C6-364C-C04F-AC41-3ECB7C537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E301C80-AD68-864C-9CF5-69BD880D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9870"/>
            <a:ext cx="9144000" cy="60845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dirty="0"/>
              <a:t>按一下以編輯母片副標題樣式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C0B7CD2F-FE52-9845-8A23-40A0B0DA6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1pPr>
          </a:lstStyle>
          <a:p>
            <a:fld id="{A2838C62-0991-3B46-9F41-84A5587A1BB3}" type="datetimeFigureOut">
              <a:rPr kumimoji="1" lang="zh-TW" altLang="en-US" smtClean="0"/>
              <a:pPr/>
              <a:t>2018/6/15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B6425D79-E438-8C48-A795-2972C912B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1pPr>
          </a:lstStyle>
          <a:p>
            <a:endParaRPr kumimoji="1" lang="zh-TW" altLang="en-US" dirty="0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4A4FD95E-ACB0-3E41-8066-F944CB08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1pPr>
          </a:lstStyle>
          <a:p>
            <a:fld id="{96BCBE31-75F9-E844-AF86-1DB2B83A0F46}" type="slidenum">
              <a:rPr kumimoji="1" lang="zh-TW" altLang="en-US" smtClean="0"/>
              <a:pPr/>
              <a:t>‹#›</a:t>
            </a:fld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3210A7A-6BD0-B54D-A8E1-4C5F8DFA7B39}"/>
              </a:ext>
            </a:extLst>
          </p:cNvPr>
          <p:cNvSpPr txBox="1"/>
          <p:nvPr userDrawn="1"/>
        </p:nvSpPr>
        <p:spPr>
          <a:xfrm>
            <a:off x="1524000" y="4922339"/>
            <a:ext cx="3005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solidFill>
                  <a:srgbClr val="EA7C2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趨勢科技</a:t>
            </a:r>
            <a:r>
              <a:rPr kumimoji="1" lang="en-US" altLang="ja-JP" sz="2400" dirty="0">
                <a:solidFill>
                  <a:srgbClr val="EA7C2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 @miaoski</a:t>
            </a:r>
            <a:endParaRPr kumimoji="1" lang="zh-TW" altLang="en-US" sz="2400" dirty="0">
              <a:solidFill>
                <a:srgbClr val="EA7C20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228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9D2AA-1CB2-C34A-ACCA-0EAC8C8A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32A6B8-406E-DE45-9A64-20FCF26D7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9960B767-D2EF-6C47-A62A-4D4AE4B3C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8C62-0991-3B46-9F41-84A5587A1BB3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A691FD4A-C264-E444-8436-26B8D35A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3A2C02D3-2AF9-954D-9738-5D3DDAC0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BE31-75F9-E844-AF86-1DB2B83A0F4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53D4A01-0BDE-2D45-B7B3-BFCA7EA85A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52548"/>
            <a:ext cx="1029112" cy="3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19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節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8D059F-7DB4-9647-8606-BD28A3CCD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F0F0D25A-C21E-074B-8927-12EEF917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編輯母片文字樣式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05C93BE3-FEB5-A84E-A15D-DE6C54450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8C62-0991-3B46-9F41-84A5587A1BB3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F9808CB8-D853-3B4C-B304-99EAA638E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E5C8B2D8-E986-0F47-ABA9-C95ACFDB4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BE31-75F9-E844-AF86-1DB2B83A0F4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747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1E1E4F-B26F-2A40-9354-01D7E745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334FCA-4B45-5C44-9631-32CB3991F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075C81-DC62-EE4E-9486-E5C46FF8F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預留位置 4">
            <a:extLst>
              <a:ext uri="{FF2B5EF4-FFF2-40B4-BE49-F238E27FC236}">
                <a16:creationId xmlns:a16="http://schemas.microsoft.com/office/drawing/2014/main" id="{0D4CAEC3-05FD-574B-A6DE-4CD820753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8C62-0991-3B46-9F41-84A5587A1BB3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BC86E508-DECD-7342-BE60-4D196B43B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420F2ADF-5DF9-364E-A845-D71DB68E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BE31-75F9-E844-AF86-1DB2B83A0F46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6B00073-926B-E549-ADFC-7A09C3E8CD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200" y="6352548"/>
            <a:ext cx="1029112" cy="36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2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199206-3BCA-4F40-A88A-B7B909F8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預留位置 2">
            <a:extLst>
              <a:ext uri="{FF2B5EF4-FFF2-40B4-BE49-F238E27FC236}">
                <a16:creationId xmlns:a16="http://schemas.microsoft.com/office/drawing/2014/main" id="{454AC276-2EA0-A44A-9891-9F1A88BCC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8C62-0991-3B46-9F41-84A5587A1BB3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4" name="頁尾預留位置 3">
            <a:extLst>
              <a:ext uri="{FF2B5EF4-FFF2-40B4-BE49-F238E27FC236}">
                <a16:creationId xmlns:a16="http://schemas.microsoft.com/office/drawing/2014/main" id="{A0B37BAB-B402-D34A-84DF-AC7DD0CE6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47745F8E-3A73-6E43-A73E-ADD6B0D7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BE31-75F9-E844-AF86-1DB2B83A0F4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810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預留位置 1">
            <a:extLst>
              <a:ext uri="{FF2B5EF4-FFF2-40B4-BE49-F238E27FC236}">
                <a16:creationId xmlns:a16="http://schemas.microsoft.com/office/drawing/2014/main" id="{CF382913-5F0B-824C-A2E1-A153951C3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8C62-0991-3B46-9F41-84A5587A1BB3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3A13630C-73EE-5045-B412-86C67561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9312E4A2-7254-B744-B9D0-0BBBAA9A3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BE31-75F9-E844-AF86-1DB2B83A0F4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769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6C6B6-D450-2043-AAF1-A94BD1EF3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預留位置 2">
            <a:extLst>
              <a:ext uri="{FF2B5EF4-FFF2-40B4-BE49-F238E27FC236}">
                <a16:creationId xmlns:a16="http://schemas.microsoft.com/office/drawing/2014/main" id="{228DFE44-8D07-E244-85E7-101D1F7B9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4CCEC603-50C5-8B43-8816-8449F23FC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38C62-0991-3B46-9F41-84A5587A1BB3}" type="datetimeFigureOut">
              <a:rPr kumimoji="1" lang="zh-TW" altLang="en-US" smtClean="0"/>
              <a:t>2018/6/15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DD17B9C3-9007-C94B-8F7B-E0DF24E7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69FA9DA3-CA5F-BA4B-ACA0-953C5687D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CBE31-75F9-E844-AF86-1DB2B83A0F4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7482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預留位置 1">
            <a:extLst>
              <a:ext uri="{FF2B5EF4-FFF2-40B4-BE49-F238E27FC236}">
                <a16:creationId xmlns:a16="http://schemas.microsoft.com/office/drawing/2014/main" id="{BD70487C-677F-3149-8A4D-0C3E45159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8FDDF5D0-16B7-CE42-8687-443CE67BD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2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dirty="0"/>
              <a:t>編輯母片文字樣式</a:t>
            </a:r>
          </a:p>
          <a:p>
            <a:pPr lvl="1"/>
            <a:r>
              <a:rPr kumimoji="1" lang="zh-TW" altLang="en-US" dirty="0"/>
              <a:t>第二層</a:t>
            </a:r>
          </a:p>
          <a:p>
            <a:pPr lvl="2"/>
            <a:r>
              <a:rPr kumimoji="1" lang="zh-TW" altLang="en-US" dirty="0"/>
              <a:t>第三層</a:t>
            </a:r>
          </a:p>
          <a:p>
            <a:pPr lvl="3"/>
            <a:r>
              <a:rPr kumimoji="1" lang="zh-TW" altLang="en-US" dirty="0"/>
              <a:t>第四層</a:t>
            </a:r>
          </a:p>
          <a:p>
            <a:pPr lvl="4"/>
            <a:r>
              <a:rPr kumimoji="1" lang="zh-TW" altLang="en-US" dirty="0"/>
              <a:t>第五層</a:t>
            </a:r>
          </a:p>
        </p:txBody>
      </p:sp>
      <p:sp>
        <p:nvSpPr>
          <p:cNvPr id="4" name="日期預留位置 3">
            <a:extLst>
              <a:ext uri="{FF2B5EF4-FFF2-40B4-BE49-F238E27FC236}">
                <a16:creationId xmlns:a16="http://schemas.microsoft.com/office/drawing/2014/main" id="{E0E56E4A-13E3-EB4D-B488-3DEBCD3A85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1pPr>
          </a:lstStyle>
          <a:p>
            <a:fld id="{A2838C62-0991-3B46-9F41-84A5587A1BB3}" type="datetimeFigureOut">
              <a:rPr kumimoji="1" lang="zh-TW" altLang="en-US" smtClean="0"/>
              <a:pPr/>
              <a:t>2018/6/15</a:t>
            </a:fld>
            <a:endParaRPr kumimoji="1" lang="zh-TW" altLang="en-US"/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CAC0450F-15E2-E84F-961F-4A9565EFB2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89663257-173C-F449-9A27-0D4CE06BB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1pPr>
          </a:lstStyle>
          <a:p>
            <a:fld id="{96BCBE31-75F9-E844-AF86-1DB2B83A0F46}" type="slidenum">
              <a:rPr kumimoji="1" lang="zh-TW" altLang="en-US" smtClean="0"/>
              <a:pPr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02014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Adobe Fan Heiti Std B" panose="020B0700000000000000" pitchFamily="34" charset="-128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Adobe Fan Heiti Std B" panose="020B0700000000000000" pitchFamily="34" charset="-128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Adobe Fan Heiti Std B" panose="020B0700000000000000" pitchFamily="34" charset="-128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Adobe Fan Heiti Std B" panose="020B0700000000000000" pitchFamily="34" charset="-128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Adobe Fan Heiti Std B" panose="020B0700000000000000" pitchFamily="34" charset="-128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Arial" panose="020B0604020202020204" pitchFamily="34" charset="0"/>
          <a:ea typeface="Adobe Fan Heiti Std B" panose="020B0700000000000000" pitchFamily="34" charset="-128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993F73-3872-4D47-98B8-C4C064AAAE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自幹工業控制蜜罐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D0A2838-3FC4-8F4E-8B9F-58F698819A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b="1"/>
              <a:t>使用樹莓派、</a:t>
            </a:r>
            <a:r>
              <a:rPr lang="en-US" altLang="ja-JP" b="1" dirty="0" err="1"/>
              <a:t>libmodbus</a:t>
            </a:r>
            <a:r>
              <a:rPr lang="en-US" altLang="ja-JP" b="1" dirty="0"/>
              <a:t> </a:t>
            </a:r>
            <a:r>
              <a:rPr lang="ja-JP" altLang="en-US" b="1"/>
              <a:t>抓住入侵者</a:t>
            </a:r>
            <a:endParaRPr kumimoji="1" lang="zh-TW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E9B90A0-8ECE-D144-B2AB-1FAC0834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945" y="4793732"/>
            <a:ext cx="2618611" cy="6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69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3982066-71D0-C44F-8561-6838D7663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E94D583-72EA-974C-9827-A13DB1035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78" y="0"/>
            <a:ext cx="105192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82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D25C60-3E32-4040-BA51-97507C895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Level 1 – </a:t>
            </a:r>
            <a:r>
              <a:rPr kumimoji="1" lang="ja-JP" altLang="en-US"/>
              <a:t>可回復的蜜罐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7ECEC64C-86ED-3543-A636-D66081B7C571}"/>
              </a:ext>
            </a:extLst>
          </p:cNvPr>
          <p:cNvGrpSpPr/>
          <p:nvPr/>
        </p:nvGrpSpPr>
        <p:grpSpPr>
          <a:xfrm>
            <a:off x="838200" y="1685832"/>
            <a:ext cx="9602978" cy="3639347"/>
            <a:chOff x="312516" y="1581660"/>
            <a:chExt cx="9602978" cy="3639347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A60CEF51-875D-7248-8700-A1123B6BCB6B}"/>
                </a:ext>
              </a:extLst>
            </p:cNvPr>
            <p:cNvSpPr txBox="1"/>
            <p:nvPr/>
          </p:nvSpPr>
          <p:spPr>
            <a:xfrm>
              <a:off x="2969600" y="1581660"/>
              <a:ext cx="2034531" cy="64633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>
                  <a:latin typeface="Heiti TC Medium" pitchFamily="2" charset="-128"/>
                  <a:ea typeface="Heiti TC Medium" pitchFamily="2" charset="-128"/>
                </a:rPr>
                <a:t>工廠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/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家裡的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 PLC</a:t>
              </a:r>
              <a:b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</a:br>
              <a:r>
                <a:rPr kumimoji="1" lang="en-US" altLang="ja-JP" dirty="0" err="1">
                  <a:latin typeface="Heiti TC Medium" pitchFamily="2" charset="-128"/>
                  <a:ea typeface="Heiti TC Medium" pitchFamily="2" charset="-128"/>
                </a:rPr>
                <a:t>ModBus</a:t>
              </a:r>
              <a:r>
                <a:rPr kumimoji="1" lang="en-US" altLang="ja-JP" dirty="0">
                  <a:latin typeface="Heiti TC Medium" pitchFamily="2" charset="-128"/>
                  <a:ea typeface="Heiti TC Medium" pitchFamily="2" charset="-128"/>
                </a:rPr>
                <a:t> TCP/502</a:t>
              </a:r>
              <a:endParaRPr kumimoji="1" lang="ja-JP" altLang="en-US" dirty="0">
                <a:latin typeface="Heiti TC Medium" pitchFamily="2" charset="-128"/>
                <a:ea typeface="Heiti TC Medium" pitchFamily="2" charset="-128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743253B3-DEC3-7B44-8BD2-E08E4FFAD2BB}"/>
                </a:ext>
              </a:extLst>
            </p:cNvPr>
            <p:cNvSpPr txBox="1"/>
            <p:nvPr/>
          </p:nvSpPr>
          <p:spPr>
            <a:xfrm>
              <a:off x="3163459" y="4707038"/>
              <a:ext cx="1612941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假的</a:t>
              </a:r>
              <a:r>
                <a:rPr kumimoji="1" lang="en-US" altLang="ja-JP" dirty="0"/>
                <a:t> HMI </a:t>
              </a:r>
              <a:r>
                <a:rPr kumimoji="1" lang="ja-JP" altLang="en-US"/>
                <a:t>上面</a:t>
              </a:r>
              <a:endParaRPr kumimoji="1" lang="ja-JP" altLang="en-US" dirty="0"/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668CED26-CC2D-5642-9408-23DDBF78ACE7}"/>
                </a:ext>
              </a:extLst>
            </p:cNvPr>
            <p:cNvSpPr txBox="1"/>
            <p:nvPr/>
          </p:nvSpPr>
          <p:spPr>
            <a:xfrm>
              <a:off x="2482289" y="3122336"/>
              <a:ext cx="3009157" cy="64633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>
                  <a:latin typeface="Heiti TC Medium" pitchFamily="2" charset="-128"/>
                  <a:ea typeface="Heiti TC Medium" pitchFamily="2" charset="-128"/>
                </a:rPr>
                <a:t>中間層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(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蜜罐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)</a:t>
              </a:r>
            </a:p>
            <a:p>
              <a:pPr algn="ctr"/>
              <a:r>
                <a:rPr kumimoji="1" lang="ja-JP" altLang="en-US">
                  <a:latin typeface="Heiti TC Medium" pitchFamily="2" charset="-128"/>
                  <a:ea typeface="Heiti TC Medium" pitchFamily="2" charset="-128"/>
                </a:rPr>
                <a:t>暴露在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Internet 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或廠內網路</a:t>
              </a:r>
              <a:endParaRPr kumimoji="1" lang="ja-JP" altLang="en-US" dirty="0">
                <a:latin typeface="Heiti TC Medium" pitchFamily="2" charset="-128"/>
                <a:ea typeface="Heiti TC Medium" pitchFamily="2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FF1043AD-E4C9-C547-9072-0D8F98A9BEBD}"/>
                </a:ext>
              </a:extLst>
            </p:cNvPr>
            <p:cNvSpPr txBox="1"/>
            <p:nvPr/>
          </p:nvSpPr>
          <p:spPr>
            <a:xfrm>
              <a:off x="8331471" y="3122335"/>
              <a:ext cx="1584023" cy="6463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有人想修改</a:t>
              </a:r>
              <a:endParaRPr kumimoji="1" lang="en-US" altLang="ja-JP" dirty="0"/>
            </a:p>
            <a:p>
              <a:pPr algn="ctr"/>
              <a:r>
                <a:rPr kumimoji="1" lang="en-US" altLang="ja-JP" dirty="0"/>
                <a:t>Coil </a:t>
              </a:r>
              <a:r>
                <a:rPr kumimoji="1" lang="ja-JP" altLang="en-US"/>
                <a:t>或</a:t>
              </a:r>
              <a:r>
                <a:rPr kumimoji="1" lang="en-US" altLang="ja-JP" dirty="0"/>
                <a:t> register</a:t>
              </a: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FE454529-F4B2-334E-882F-B225A13967FE}"/>
                </a:ext>
              </a:extLst>
            </p:cNvPr>
            <p:cNvSpPr txBox="1"/>
            <p:nvPr/>
          </p:nvSpPr>
          <p:spPr>
            <a:xfrm>
              <a:off x="6872876" y="4574676"/>
              <a:ext cx="2767103" cy="6463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有人讀回</a:t>
              </a:r>
              <a:r>
                <a:rPr kumimoji="1" lang="en-US" altLang="ja-JP" dirty="0"/>
                <a:t> coil / register</a:t>
              </a:r>
            </a:p>
            <a:p>
              <a:pPr algn="ctr"/>
              <a:r>
                <a:rPr kumimoji="1" lang="ja-JP" altLang="en-US"/>
                <a:t>或是看到</a:t>
              </a:r>
              <a:r>
                <a:rPr kumimoji="1" lang="en-US" altLang="ja-JP" dirty="0"/>
                <a:t> HMI </a:t>
              </a:r>
              <a:r>
                <a:rPr kumimoji="1" lang="ja-JP" altLang="en-US"/>
                <a:t>覺得很開心</a:t>
              </a:r>
              <a:endParaRPr kumimoji="1" lang="en-US" altLang="ja-JP" dirty="0"/>
            </a:p>
          </p:txBody>
        </p:sp>
        <p:cxnSp>
          <p:nvCxnSpPr>
            <p:cNvPr id="9" name="直線矢印コネクタ 8">
              <a:extLst>
                <a:ext uri="{FF2B5EF4-FFF2-40B4-BE49-F238E27FC236}">
                  <a16:creationId xmlns:a16="http://schemas.microsoft.com/office/drawing/2014/main" id="{4C6B4AB4-2045-EA40-9377-B0EDCFFD786E}"/>
                </a:ext>
              </a:extLst>
            </p:cNvPr>
            <p:cNvCxnSpPr>
              <a:stCxn id="4" idx="2"/>
              <a:endCxn id="6" idx="0"/>
            </p:cNvCxnSpPr>
            <p:nvPr/>
          </p:nvCxnSpPr>
          <p:spPr bwMode="auto">
            <a:xfrm>
              <a:off x="3986866" y="2227991"/>
              <a:ext cx="2" cy="894345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線矢印コネクタ 9">
              <a:extLst>
                <a:ext uri="{FF2B5EF4-FFF2-40B4-BE49-F238E27FC236}">
                  <a16:creationId xmlns:a16="http://schemas.microsoft.com/office/drawing/2014/main" id="{3E0E3E14-3C15-AB4E-B366-8EF0CA186F7D}"/>
                </a:ext>
              </a:extLst>
            </p:cNvPr>
            <p:cNvCxnSpPr>
              <a:endCxn id="5" idx="0"/>
            </p:cNvCxnSpPr>
            <p:nvPr/>
          </p:nvCxnSpPr>
          <p:spPr bwMode="auto">
            <a:xfrm>
              <a:off x="3969928" y="3768666"/>
              <a:ext cx="2" cy="938372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977889EA-18A2-1F43-83CB-02119982CEDD}"/>
                </a:ext>
              </a:extLst>
            </p:cNvPr>
            <p:cNvCxnSpPr>
              <a:stCxn id="7" idx="1"/>
              <a:endCxn id="6" idx="3"/>
            </p:cNvCxnSpPr>
            <p:nvPr/>
          </p:nvCxnSpPr>
          <p:spPr bwMode="auto">
            <a:xfrm flipH="1">
              <a:off x="5491446" y="3445501"/>
              <a:ext cx="284002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E05927FE-AC81-0D43-A9AD-F4B5F9AF0245}"/>
                </a:ext>
              </a:extLst>
            </p:cNvPr>
            <p:cNvCxnSpPr/>
            <p:nvPr/>
          </p:nvCxnSpPr>
          <p:spPr bwMode="auto">
            <a:xfrm flipH="1">
              <a:off x="4771583" y="4910068"/>
              <a:ext cx="2101293" cy="1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A892CF8F-E02F-8D48-9F50-EC8ABC3F18E7}"/>
                </a:ext>
              </a:extLst>
            </p:cNvPr>
            <p:cNvSpPr txBox="1"/>
            <p:nvPr/>
          </p:nvSpPr>
          <p:spPr>
            <a:xfrm>
              <a:off x="4120399" y="2511533"/>
              <a:ext cx="2444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每</a:t>
              </a:r>
              <a:r>
                <a:rPr kumimoji="1" lang="en-US" altLang="ja-JP" dirty="0"/>
                <a:t> t </a:t>
              </a:r>
              <a:r>
                <a:rPr kumimoji="1" lang="ja-JP" altLang="en-US"/>
                <a:t>分鐘複製一次讀數</a:t>
              </a:r>
              <a:endParaRPr kumimoji="1" lang="ja-JP" altLang="en-US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CC304635-4337-C846-9BDB-1865746DB281}"/>
                </a:ext>
              </a:extLst>
            </p:cNvPr>
            <p:cNvSpPr txBox="1"/>
            <p:nvPr/>
          </p:nvSpPr>
          <p:spPr>
            <a:xfrm>
              <a:off x="4126968" y="405318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顯示在</a:t>
              </a:r>
              <a:endParaRPr kumimoji="1" lang="ja-JP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C874F631-771C-4940-9A80-186D0CD2A266}"/>
                </a:ext>
              </a:extLst>
            </p:cNvPr>
            <p:cNvSpPr txBox="1"/>
            <p:nvPr/>
          </p:nvSpPr>
          <p:spPr>
            <a:xfrm>
              <a:off x="5901849" y="307616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紀錄外來的修改</a:t>
              </a:r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117BC824-ED86-6447-9FF9-B571ED2D82C3}"/>
                </a:ext>
              </a:extLst>
            </p:cNvPr>
            <p:cNvSpPr txBox="1"/>
            <p:nvPr/>
          </p:nvSpPr>
          <p:spPr>
            <a:xfrm>
              <a:off x="5901848" y="348890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能讀到修改後的值</a:t>
              </a:r>
              <a:endParaRPr kumimoji="1" lang="ja-JP" altLang="en-US" dirty="0"/>
            </a:p>
          </p:txBody>
        </p:sp>
        <p:sp>
          <p:nvSpPr>
            <p:cNvPr id="19" name="線吹き出し 2 (枠付き) 18">
              <a:extLst>
                <a:ext uri="{FF2B5EF4-FFF2-40B4-BE49-F238E27FC236}">
                  <a16:creationId xmlns:a16="http://schemas.microsoft.com/office/drawing/2014/main" id="{DFC38D55-0C30-2640-B8AD-94A2E6403BDD}"/>
                </a:ext>
              </a:extLst>
            </p:cNvPr>
            <p:cNvSpPr/>
            <p:nvPr/>
          </p:nvSpPr>
          <p:spPr>
            <a:xfrm>
              <a:off x="312516" y="2511533"/>
              <a:ext cx="2071869" cy="564635"/>
            </a:xfrm>
            <a:prstGeom prst="borderCallout2">
              <a:avLst>
                <a:gd name="adj1" fmla="val 30935"/>
                <a:gd name="adj2" fmla="val 100275"/>
                <a:gd name="adj3" fmla="val 31988"/>
                <a:gd name="adj4" fmla="val 114440"/>
                <a:gd name="adj5" fmla="val 99146"/>
                <a:gd name="adj6" fmla="val 128913"/>
              </a:avLst>
            </a:prstGeom>
            <a:ln>
              <a:solidFill>
                <a:schemeClr val="accent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/>
                <a:t>修改過的</a:t>
              </a:r>
              <a:r>
                <a:rPr kumimoji="1" lang="en-US" altLang="ja-JP" dirty="0"/>
                <a:t> </a:t>
              </a:r>
              <a:r>
                <a:rPr kumimoji="1" lang="en-US" altLang="ja-JP" dirty="0" err="1"/>
                <a:t>libmodbus</a:t>
              </a:r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00193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E9584F-2C05-7E40-89FA-8D3ADCBA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Level 2 – </a:t>
            </a:r>
            <a:r>
              <a:rPr kumimoji="1" lang="ja-JP" altLang="en-US"/>
              <a:t>自適應的蜜罐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128CE2E-AB2B-6941-B716-3735E0E4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233" y="5716459"/>
            <a:ext cx="6984678" cy="1031827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4AB84A67-2553-B745-AF5C-ED20A62DF8FF}"/>
              </a:ext>
            </a:extLst>
          </p:cNvPr>
          <p:cNvGrpSpPr/>
          <p:nvPr/>
        </p:nvGrpSpPr>
        <p:grpSpPr>
          <a:xfrm>
            <a:off x="838200" y="1685832"/>
            <a:ext cx="9602978" cy="3639347"/>
            <a:chOff x="312516" y="1581660"/>
            <a:chExt cx="9602978" cy="3639347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D8DE22C5-9C52-E741-835F-7416A172660D}"/>
                </a:ext>
              </a:extLst>
            </p:cNvPr>
            <p:cNvSpPr txBox="1"/>
            <p:nvPr/>
          </p:nvSpPr>
          <p:spPr>
            <a:xfrm>
              <a:off x="2969600" y="1581660"/>
              <a:ext cx="2034531" cy="646331"/>
            </a:xfrm>
            <a:prstGeom prst="rect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>
                  <a:latin typeface="Heiti TC Medium" pitchFamily="2" charset="-128"/>
                  <a:ea typeface="Heiti TC Medium" pitchFamily="2" charset="-128"/>
                </a:rPr>
                <a:t>工廠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/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家裡的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 PLC</a:t>
              </a:r>
              <a:b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</a:br>
              <a:r>
                <a:rPr kumimoji="1" lang="en-US" altLang="ja-JP" dirty="0" err="1">
                  <a:latin typeface="Heiti TC Medium" pitchFamily="2" charset="-128"/>
                  <a:ea typeface="Heiti TC Medium" pitchFamily="2" charset="-128"/>
                </a:rPr>
                <a:t>ModBus</a:t>
              </a:r>
              <a:r>
                <a:rPr kumimoji="1" lang="en-US" altLang="ja-JP" dirty="0">
                  <a:latin typeface="Heiti TC Medium" pitchFamily="2" charset="-128"/>
                  <a:ea typeface="Heiti TC Medium" pitchFamily="2" charset="-128"/>
                </a:rPr>
                <a:t> TCP/502</a:t>
              </a:r>
              <a:endParaRPr kumimoji="1" lang="ja-JP" altLang="en-US" dirty="0">
                <a:latin typeface="Heiti TC Medium" pitchFamily="2" charset="-128"/>
                <a:ea typeface="Heiti TC Medium" pitchFamily="2" charset="-128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11C569D5-E805-494C-967A-BA13025E1A70}"/>
                </a:ext>
              </a:extLst>
            </p:cNvPr>
            <p:cNvSpPr txBox="1"/>
            <p:nvPr/>
          </p:nvSpPr>
          <p:spPr>
            <a:xfrm>
              <a:off x="3163459" y="4707038"/>
              <a:ext cx="1612941" cy="369332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假的</a:t>
              </a:r>
              <a:r>
                <a:rPr kumimoji="1" lang="en-US" altLang="ja-JP" dirty="0"/>
                <a:t> HMI </a:t>
              </a:r>
              <a:r>
                <a:rPr kumimoji="1" lang="ja-JP" altLang="en-US"/>
                <a:t>上面</a:t>
              </a:r>
              <a:endParaRPr kumimoji="1" lang="ja-JP" altLang="en-US" dirty="0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68AB7A25-D7D3-2345-94A5-A812114D8216}"/>
                </a:ext>
              </a:extLst>
            </p:cNvPr>
            <p:cNvSpPr txBox="1"/>
            <p:nvPr/>
          </p:nvSpPr>
          <p:spPr>
            <a:xfrm>
              <a:off x="2482289" y="3122336"/>
              <a:ext cx="3009157" cy="646331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>
                  <a:latin typeface="Heiti TC Medium" pitchFamily="2" charset="-128"/>
                  <a:ea typeface="Heiti TC Medium" pitchFamily="2" charset="-128"/>
                </a:rPr>
                <a:t>中間層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(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蜜罐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)</a:t>
              </a:r>
            </a:p>
            <a:p>
              <a:pPr algn="ctr"/>
              <a:r>
                <a:rPr kumimoji="1" lang="ja-JP" altLang="en-US">
                  <a:latin typeface="Heiti TC Medium" pitchFamily="2" charset="-128"/>
                  <a:ea typeface="Heiti TC Medium" pitchFamily="2" charset="-128"/>
                </a:rPr>
                <a:t>暴露在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 </a:t>
              </a:r>
              <a:r>
                <a:rPr kumimoji="1" lang="en-US" altLang="zh-TW" dirty="0">
                  <a:latin typeface="Heiti TC Medium" pitchFamily="2" charset="-128"/>
                  <a:ea typeface="Heiti TC Medium" pitchFamily="2" charset="-128"/>
                </a:rPr>
                <a:t>Internet 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或廠內網路</a:t>
              </a:r>
              <a:endParaRPr kumimoji="1" lang="ja-JP" altLang="en-US" dirty="0">
                <a:latin typeface="Heiti TC Medium" pitchFamily="2" charset="-128"/>
                <a:ea typeface="Heiti TC Medium" pitchFamily="2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2896E13-6446-F04C-8CA7-70094D2B111F}"/>
                </a:ext>
              </a:extLst>
            </p:cNvPr>
            <p:cNvSpPr txBox="1"/>
            <p:nvPr/>
          </p:nvSpPr>
          <p:spPr>
            <a:xfrm>
              <a:off x="8331471" y="3122335"/>
              <a:ext cx="1584023" cy="6463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有人想修改</a:t>
              </a:r>
              <a:endParaRPr kumimoji="1" lang="en-US" altLang="ja-JP" dirty="0"/>
            </a:p>
            <a:p>
              <a:pPr algn="ctr"/>
              <a:r>
                <a:rPr kumimoji="1" lang="en-US" altLang="ja-JP" dirty="0"/>
                <a:t>Coil </a:t>
              </a:r>
              <a:r>
                <a:rPr kumimoji="1" lang="ja-JP" altLang="en-US"/>
                <a:t>或</a:t>
              </a:r>
              <a:r>
                <a:rPr kumimoji="1" lang="en-US" altLang="ja-JP" dirty="0"/>
                <a:t> register</a:t>
              </a: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F53B2B3E-305E-A843-B6C0-AF10B2962DAF}"/>
                </a:ext>
              </a:extLst>
            </p:cNvPr>
            <p:cNvSpPr txBox="1"/>
            <p:nvPr/>
          </p:nvSpPr>
          <p:spPr>
            <a:xfrm>
              <a:off x="6872876" y="4574676"/>
              <a:ext cx="2767103" cy="646331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kumimoji="1" lang="ja-JP" altLang="en-US"/>
                <a:t>有人讀回</a:t>
              </a:r>
              <a:r>
                <a:rPr kumimoji="1" lang="en-US" altLang="ja-JP" dirty="0"/>
                <a:t> coil / register</a:t>
              </a:r>
            </a:p>
            <a:p>
              <a:pPr algn="ctr"/>
              <a:r>
                <a:rPr kumimoji="1" lang="ja-JP" altLang="en-US"/>
                <a:t>或是看到</a:t>
              </a:r>
              <a:r>
                <a:rPr kumimoji="1" lang="en-US" altLang="ja-JP" dirty="0"/>
                <a:t> HMI </a:t>
              </a:r>
              <a:r>
                <a:rPr kumimoji="1" lang="ja-JP" altLang="en-US"/>
                <a:t>覺得很開心</a:t>
              </a:r>
              <a:endParaRPr kumimoji="1" lang="en-US" altLang="ja-JP" dirty="0"/>
            </a:p>
          </p:txBody>
        </p: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25B2A2B2-8E54-BA49-BDEA-F6D6D743D85C}"/>
                </a:ext>
              </a:extLst>
            </p:cNvPr>
            <p:cNvCxnSpPr>
              <a:stCxn id="6" idx="2"/>
              <a:endCxn id="8" idx="0"/>
            </p:cNvCxnSpPr>
            <p:nvPr/>
          </p:nvCxnSpPr>
          <p:spPr bwMode="auto">
            <a:xfrm>
              <a:off x="3986866" y="2227991"/>
              <a:ext cx="2" cy="894345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直線矢印コネクタ 11">
              <a:extLst>
                <a:ext uri="{FF2B5EF4-FFF2-40B4-BE49-F238E27FC236}">
                  <a16:creationId xmlns:a16="http://schemas.microsoft.com/office/drawing/2014/main" id="{436F3287-311D-434A-AC71-5108107D3760}"/>
                </a:ext>
              </a:extLst>
            </p:cNvPr>
            <p:cNvCxnSpPr>
              <a:endCxn id="7" idx="0"/>
            </p:cNvCxnSpPr>
            <p:nvPr/>
          </p:nvCxnSpPr>
          <p:spPr bwMode="auto">
            <a:xfrm>
              <a:off x="3969928" y="3768666"/>
              <a:ext cx="2" cy="938372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線矢印コネクタ 12">
              <a:extLst>
                <a:ext uri="{FF2B5EF4-FFF2-40B4-BE49-F238E27FC236}">
                  <a16:creationId xmlns:a16="http://schemas.microsoft.com/office/drawing/2014/main" id="{43723FDE-75A6-7D44-9E53-D6B9F568CDFF}"/>
                </a:ext>
              </a:extLst>
            </p:cNvPr>
            <p:cNvCxnSpPr>
              <a:stCxn id="9" idx="1"/>
              <a:endCxn id="8" idx="3"/>
            </p:cNvCxnSpPr>
            <p:nvPr/>
          </p:nvCxnSpPr>
          <p:spPr bwMode="auto">
            <a:xfrm flipH="1">
              <a:off x="5491446" y="3445501"/>
              <a:ext cx="2840025" cy="1"/>
            </a:xfrm>
            <a:prstGeom prst="straightConnector1">
              <a:avLst/>
            </a:prstGeom>
            <a:ln w="38100">
              <a:solidFill>
                <a:schemeClr val="accent5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AA9D7075-158E-9448-AA9C-88E0AE30E905}"/>
                </a:ext>
              </a:extLst>
            </p:cNvPr>
            <p:cNvCxnSpPr/>
            <p:nvPr/>
          </p:nvCxnSpPr>
          <p:spPr bwMode="auto">
            <a:xfrm flipH="1">
              <a:off x="4771583" y="4910068"/>
              <a:ext cx="2101293" cy="1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823E51F3-81D2-0B4E-BEED-61253B7AD43D}"/>
                </a:ext>
              </a:extLst>
            </p:cNvPr>
            <p:cNvSpPr txBox="1"/>
            <p:nvPr/>
          </p:nvSpPr>
          <p:spPr>
            <a:xfrm>
              <a:off x="4120399" y="2511533"/>
              <a:ext cx="3647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>
                  <a:latin typeface="Heiti TC Medium" pitchFamily="2" charset="-128"/>
                  <a:ea typeface="Heiti TC Medium" pitchFamily="2" charset="-128"/>
                </a:rPr>
                <a:t>以讀數為基準</a:t>
              </a:r>
              <a:r>
                <a:rPr kumimoji="1" lang="zh-TW" altLang="en-US" dirty="0">
                  <a:latin typeface="Heiti TC Medium" pitchFamily="2" charset="-128"/>
                  <a:ea typeface="Heiti TC Medium" pitchFamily="2" charset="-128"/>
                </a:rPr>
                <a:t>，慢慢回復到讀數值</a:t>
              </a:r>
              <a:endParaRPr kumimoji="1" lang="ja-JP" altLang="en-US" dirty="0">
                <a:latin typeface="Heiti TC Medium" pitchFamily="2" charset="-128"/>
                <a:ea typeface="Heiti TC Medium" pitchFamily="2" charset="-128"/>
              </a:endParaRP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6739A7F-5604-1C4D-800F-C12DC247CF40}"/>
                </a:ext>
              </a:extLst>
            </p:cNvPr>
            <p:cNvSpPr txBox="1"/>
            <p:nvPr/>
          </p:nvSpPr>
          <p:spPr>
            <a:xfrm>
              <a:off x="4126968" y="4053186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顯示在</a:t>
              </a:r>
              <a:endParaRPr kumimoji="1" lang="ja-JP" altLang="en-US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6278F4E9-E0C2-F54D-B0DA-049967D659A3}"/>
                </a:ext>
              </a:extLst>
            </p:cNvPr>
            <p:cNvSpPr txBox="1"/>
            <p:nvPr/>
          </p:nvSpPr>
          <p:spPr>
            <a:xfrm>
              <a:off x="5901849" y="3076168"/>
              <a:ext cx="1800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紀錄外來的修改</a:t>
              </a:r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45B4F8A6-F429-3A4C-BBF4-0F5B2A540C93}"/>
                </a:ext>
              </a:extLst>
            </p:cNvPr>
            <p:cNvSpPr txBox="1"/>
            <p:nvPr/>
          </p:nvSpPr>
          <p:spPr>
            <a:xfrm>
              <a:off x="5901848" y="3488905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/>
                <a:t>能讀到修改後的值</a:t>
              </a:r>
              <a:endParaRPr kumimoji="1" lang="ja-JP" altLang="en-US" dirty="0"/>
            </a:p>
          </p:txBody>
        </p:sp>
        <p:sp>
          <p:nvSpPr>
            <p:cNvPr id="19" name="線吹き出し 2 (枠付き) 18">
              <a:extLst>
                <a:ext uri="{FF2B5EF4-FFF2-40B4-BE49-F238E27FC236}">
                  <a16:creationId xmlns:a16="http://schemas.microsoft.com/office/drawing/2014/main" id="{BBBA3CC7-FAED-A34C-B779-7A50FD9720E5}"/>
                </a:ext>
              </a:extLst>
            </p:cNvPr>
            <p:cNvSpPr/>
            <p:nvPr/>
          </p:nvSpPr>
          <p:spPr>
            <a:xfrm>
              <a:off x="312516" y="2511533"/>
              <a:ext cx="2071869" cy="564635"/>
            </a:xfrm>
            <a:prstGeom prst="borderCallout2">
              <a:avLst>
                <a:gd name="adj1" fmla="val 30935"/>
                <a:gd name="adj2" fmla="val 100275"/>
                <a:gd name="adj3" fmla="val 31988"/>
                <a:gd name="adj4" fmla="val 114440"/>
                <a:gd name="adj5" fmla="val 99146"/>
                <a:gd name="adj6" fmla="val 128913"/>
              </a:avLst>
            </a:prstGeom>
            <a:ln>
              <a:solidFill>
                <a:schemeClr val="accent6"/>
              </a:solidFill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/>
                <a:t>修改過的</a:t>
              </a:r>
              <a:r>
                <a:rPr kumimoji="1" lang="en-US" altLang="ja-JP" dirty="0"/>
                <a:t> </a:t>
              </a:r>
              <a:r>
                <a:rPr kumimoji="1" lang="en-US" altLang="ja-JP" dirty="0" err="1"/>
                <a:t>libmodbus</a:t>
              </a:r>
              <a:endParaRPr kumimoji="1" lang="ja-JP" altLang="en-US"/>
            </a:p>
          </p:txBody>
        </p:sp>
      </p:grpSp>
      <p:sp>
        <p:nvSpPr>
          <p:cNvPr id="22" name="線吹き出し 2 (枠付き) 21">
            <a:extLst>
              <a:ext uri="{FF2B5EF4-FFF2-40B4-BE49-F238E27FC236}">
                <a16:creationId xmlns:a16="http://schemas.microsoft.com/office/drawing/2014/main" id="{CC5A476D-ABBA-A04F-9699-6713BB133768}"/>
              </a:ext>
            </a:extLst>
          </p:cNvPr>
          <p:cNvSpPr/>
          <p:nvPr/>
        </p:nvSpPr>
        <p:spPr>
          <a:xfrm>
            <a:off x="2910069" y="5715024"/>
            <a:ext cx="1634733" cy="340582"/>
          </a:xfrm>
          <a:prstGeom prst="borderCallout2">
            <a:avLst>
              <a:gd name="adj1" fmla="val 22149"/>
              <a:gd name="adj2" fmla="val 104247"/>
              <a:gd name="adj3" fmla="val 22148"/>
              <a:gd name="adj4" fmla="val 118570"/>
              <a:gd name="adj5" fmla="val 136289"/>
              <a:gd name="adj6" fmla="val 131761"/>
            </a:avLst>
          </a:prstGeom>
          <a:ln w="38100">
            <a:solidFill>
              <a:schemeClr val="tx2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有點像這樣</a:t>
            </a:r>
          </a:p>
        </p:txBody>
      </p:sp>
    </p:spTree>
    <p:extLst>
      <p:ext uri="{BB962C8B-B14F-4D97-AF65-F5344CB8AC3E}">
        <p14:creationId xmlns:p14="http://schemas.microsoft.com/office/powerpoint/2010/main" val="199264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41E6F4-B2DF-5C4D-870D-6584412B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Level 2 </a:t>
            </a:r>
            <a:r>
              <a:rPr kumimoji="1" lang="ja-JP" altLang="en-US"/>
              <a:t>到底什麼意思？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06977C-D3BE-4C4A-9614-65A2EE624A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b="1" dirty="0"/>
              <a:t>Register </a:t>
            </a:r>
            <a:r>
              <a:rPr kumimoji="1" lang="ja-JP" altLang="en-US" b="1"/>
              <a:t>欺敵</a:t>
            </a:r>
            <a:r>
              <a:rPr kumimoji="1" lang="en-US" altLang="ja-JP" b="1" dirty="0"/>
              <a:t>!</a:t>
            </a:r>
          </a:p>
          <a:p>
            <a:r>
              <a:rPr kumimoji="1" lang="ja-JP" altLang="en-US"/>
              <a:t>目標值</a:t>
            </a:r>
            <a:r>
              <a:rPr kumimoji="1" lang="zh-TW" altLang="en-US" dirty="0"/>
              <a:t> </a:t>
            </a:r>
            <a:r>
              <a:rPr kumimoji="1" lang="en-US" altLang="zh-TW" dirty="0"/>
              <a:t>250</a:t>
            </a:r>
            <a:r>
              <a:rPr kumimoji="1" lang="zh-TW" altLang="en-US" dirty="0"/>
              <a:t> 度 </a:t>
            </a:r>
            <a:r>
              <a:rPr kumimoji="1" lang="en-US" altLang="zh-TW" dirty="0"/>
              <a:t>/</a:t>
            </a:r>
            <a:r>
              <a:rPr kumimoji="1" lang="zh-TW" altLang="en-US" dirty="0"/>
              <a:t> 目前 </a:t>
            </a:r>
            <a:r>
              <a:rPr kumimoji="1" lang="en-US" altLang="zh-TW" dirty="0"/>
              <a:t>248</a:t>
            </a:r>
            <a:r>
              <a:rPr kumimoji="1" lang="zh-TW" altLang="en-US" dirty="0"/>
              <a:t> 度</a:t>
            </a:r>
            <a:endParaRPr kumimoji="1" lang="en-US" altLang="zh-TW" dirty="0"/>
          </a:p>
          <a:p>
            <a:r>
              <a:rPr kumimoji="1" lang="zh-TW" altLang="en-US" dirty="0"/>
              <a:t>駭客把目標值改成 </a:t>
            </a:r>
            <a:r>
              <a:rPr kumimoji="1" lang="en-US" altLang="zh-TW" dirty="0"/>
              <a:t>350</a:t>
            </a:r>
            <a:r>
              <a:rPr kumimoji="1" lang="zh-TW" altLang="en-US" dirty="0"/>
              <a:t> 度</a:t>
            </a:r>
            <a:endParaRPr kumimoji="1" lang="en-US" altLang="zh-TW" dirty="0"/>
          </a:p>
          <a:p>
            <a:r>
              <a:rPr kumimoji="1" lang="ja-JP" altLang="en-US"/>
              <a:t>程式慢慢把目前的讀數調高</a:t>
            </a:r>
            <a:r>
              <a:rPr kumimoji="1" lang="en-US" altLang="ja-JP" dirty="0"/>
              <a:t>…</a:t>
            </a:r>
          </a:p>
          <a:p>
            <a:r>
              <a:rPr kumimoji="1" lang="ja-JP" altLang="en-US"/>
              <a:t>駭客看著讀數，覺得很開心</a:t>
            </a:r>
            <a:r>
              <a:rPr kumimoji="1" lang="en-US" altLang="ja-JP" dirty="0">
                <a:solidFill>
                  <a:srgbClr val="FF0000"/>
                </a:solidFill>
              </a:rPr>
              <a:t>♥️</a:t>
            </a:r>
            <a:endParaRPr kumimoji="1" lang="ja-JP" altLang="en-US">
              <a:solidFill>
                <a:srgbClr val="FF0000"/>
              </a:solidFill>
            </a:endParaRP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157EA36-391D-9A4C-BE28-69AA1146A5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b="1" dirty="0"/>
              <a:t>DI </a:t>
            </a:r>
            <a:r>
              <a:rPr kumimoji="1" lang="ja-JP" altLang="en-US" b="1"/>
              <a:t>欺敵</a:t>
            </a:r>
            <a:r>
              <a:rPr kumimoji="1" lang="en-US" altLang="ja-JP" b="1" dirty="0"/>
              <a:t>!</a:t>
            </a:r>
          </a:p>
          <a:p>
            <a:r>
              <a:rPr kumimoji="1" lang="ja-JP" altLang="en-US"/>
              <a:t>閘門測點</a:t>
            </a:r>
            <a:r>
              <a:rPr kumimoji="1" lang="zh-TW" altLang="en-US" dirty="0"/>
              <a:t> </a:t>
            </a:r>
            <a:r>
              <a:rPr kumimoji="1" lang="en-US" altLang="zh-TW" dirty="0"/>
              <a:t>DI </a:t>
            </a:r>
            <a:r>
              <a:rPr kumimoji="1" lang="zh-TW" altLang="en-US" dirty="0"/>
              <a:t>是關上的</a:t>
            </a:r>
            <a:endParaRPr kumimoji="1" lang="en-US" altLang="ja-JP" dirty="0"/>
          </a:p>
          <a:p>
            <a:r>
              <a:rPr kumimoji="1" lang="ja-JP" altLang="en-US"/>
              <a:t>駭客試著改</a:t>
            </a:r>
            <a:r>
              <a:rPr kumimoji="1" lang="zh-TW" altLang="en-US" dirty="0"/>
              <a:t> </a:t>
            </a:r>
            <a:r>
              <a:rPr kumimoji="1" lang="en-US" altLang="zh-TW" dirty="0"/>
              <a:t>DO </a:t>
            </a:r>
            <a:r>
              <a:rPr kumimoji="1" lang="zh-TW" altLang="en-US" dirty="0"/>
              <a:t>把它打開</a:t>
            </a:r>
            <a:endParaRPr kumimoji="1" lang="en-US" altLang="zh-TW" dirty="0"/>
          </a:p>
          <a:p>
            <a:r>
              <a:rPr kumimoji="1" lang="zh-TW" altLang="en-US" dirty="0"/>
              <a:t>打開了</a:t>
            </a:r>
            <a:r>
              <a:rPr kumimoji="1" lang="en-US" altLang="zh-TW" dirty="0"/>
              <a:t>!</a:t>
            </a:r>
          </a:p>
          <a:p>
            <a:r>
              <a:rPr kumimoji="1" lang="ja-JP" altLang="en-US"/>
              <a:t>咦</a:t>
            </a:r>
            <a:r>
              <a:rPr kumimoji="1" lang="en-US" altLang="ja-JP" dirty="0"/>
              <a:t>? </a:t>
            </a:r>
            <a:r>
              <a:rPr kumimoji="1" lang="ja-JP" altLang="en-US"/>
              <a:t>被工作人員關上了</a:t>
            </a:r>
            <a:r>
              <a:rPr kumimoji="1" lang="en-US" altLang="zh-TW" dirty="0"/>
              <a:t>!</a:t>
            </a:r>
          </a:p>
          <a:p>
            <a:r>
              <a:rPr kumimoji="1" lang="ja-JP" altLang="en-US"/>
              <a:t>沒關係我再開</a:t>
            </a:r>
            <a:r>
              <a:rPr kumimoji="1" lang="en-US" altLang="ja-JP" dirty="0"/>
              <a:t>…</a:t>
            </a:r>
          </a:p>
          <a:p>
            <a:r>
              <a:rPr kumimoji="1" lang="ja-JP" altLang="en-US"/>
              <a:t>打開了</a:t>
            </a:r>
            <a:r>
              <a:rPr kumimoji="1" lang="en-US" altLang="ja-JP" dirty="0"/>
              <a:t>!</a:t>
            </a:r>
          </a:p>
          <a:p>
            <a:r>
              <a:rPr kumimoji="1" lang="ja-JP" altLang="en-US"/>
              <a:t>又被工作人員關上了</a:t>
            </a:r>
            <a:r>
              <a:rPr kumimoji="1" lang="en-US" altLang="zh-TW" dirty="0"/>
              <a:t>!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169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FA83BE74-20F0-A943-899F-D6F145E09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延伸</a:t>
            </a:r>
            <a:r>
              <a:rPr kumimoji="1" lang="en-US" altLang="zh-TW" dirty="0"/>
              <a:t>:</a:t>
            </a:r>
            <a:r>
              <a:rPr kumimoji="1" lang="zh-TW" altLang="en-US" dirty="0"/>
              <a:t> 虛擬水槽</a:t>
            </a:r>
            <a:endParaRPr kumimoji="1" lang="ja-JP" altLang="en-US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50FD4F9-C004-9441-8ED1-EAEB363A5D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假裝我們有一組水槽，包括</a:t>
            </a:r>
            <a:r>
              <a:rPr kumimoji="1" lang="en-US" altLang="ja-JP" dirty="0"/>
              <a:t>…</a:t>
            </a:r>
          </a:p>
          <a:p>
            <a:pPr lvl="1"/>
            <a:r>
              <a:rPr kumimoji="1" lang="ja-JP" altLang="en-US"/>
              <a:t>水位讀數在</a:t>
            </a:r>
            <a:r>
              <a:rPr kumimoji="1" lang="en-US" altLang="ja-JP" dirty="0"/>
              <a:t> IR#4</a:t>
            </a:r>
          </a:p>
          <a:p>
            <a:pPr lvl="1"/>
            <a:r>
              <a:rPr kumimoji="1" lang="ja-JP" altLang="en-US"/>
              <a:t>水位低於</a:t>
            </a:r>
            <a:r>
              <a:rPr kumimoji="1" lang="zh-TW" altLang="en-US" dirty="0"/>
              <a:t> </a:t>
            </a:r>
            <a:r>
              <a:rPr kumimoji="1" lang="en-US" altLang="zh-TW" dirty="0"/>
              <a:t>5</a:t>
            </a:r>
            <a:r>
              <a:rPr kumimoji="1" lang="zh-TW" altLang="en-US" dirty="0"/>
              <a:t> 的話，</a:t>
            </a:r>
            <a:r>
              <a:rPr kumimoji="1" lang="en-US" altLang="zh-TW" dirty="0"/>
              <a:t>DI#6 </a:t>
            </a:r>
            <a:r>
              <a:rPr kumimoji="1" lang="zh-TW" altLang="en-US" dirty="0"/>
              <a:t>的低水位</a:t>
            </a:r>
            <a:r>
              <a:rPr kumimoji="1" lang="en-US" altLang="zh-TW" dirty="0"/>
              <a:t> sensor </a:t>
            </a:r>
            <a:r>
              <a:rPr kumimoji="1" lang="zh-TW" altLang="en-US" dirty="0"/>
              <a:t>會</a:t>
            </a:r>
            <a:r>
              <a:rPr kumimoji="1" lang="en-US" altLang="zh-TW" dirty="0"/>
              <a:t> high</a:t>
            </a:r>
          </a:p>
          <a:p>
            <a:pPr lvl="1"/>
            <a:r>
              <a:rPr kumimoji="1" lang="zh-TW" altLang="en-US" dirty="0"/>
              <a:t>把  </a:t>
            </a:r>
            <a:r>
              <a:rPr kumimoji="1" lang="en-US" altLang="zh-TW" dirty="0"/>
              <a:t>CO#11 </a:t>
            </a:r>
            <a:r>
              <a:rPr kumimoji="1" lang="zh-TW" altLang="en-US" dirty="0"/>
              <a:t>馬達開關打開，開始抽水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水位高於 </a:t>
            </a:r>
            <a:r>
              <a:rPr kumimoji="1" lang="en-US" altLang="zh-TW" dirty="0"/>
              <a:t>80</a:t>
            </a:r>
            <a:r>
              <a:rPr kumimoji="1" lang="zh-TW" altLang="en-US" dirty="0"/>
              <a:t> 的話，</a:t>
            </a:r>
            <a:r>
              <a:rPr kumimoji="1" lang="en-US" altLang="zh-TW" dirty="0"/>
              <a:t>DI#7 </a:t>
            </a:r>
            <a:r>
              <a:rPr kumimoji="1" lang="zh-TW" altLang="en-US" dirty="0"/>
              <a:t>的高水位</a:t>
            </a:r>
            <a:r>
              <a:rPr kumimoji="1" lang="en-US" altLang="zh-TW" dirty="0"/>
              <a:t> sensor </a:t>
            </a:r>
            <a:r>
              <a:rPr kumimoji="1" lang="zh-TW" altLang="en-US" dirty="0"/>
              <a:t>會</a:t>
            </a:r>
            <a:r>
              <a:rPr kumimoji="1" lang="en-US" altLang="zh-TW" dirty="0"/>
              <a:t> high</a:t>
            </a:r>
          </a:p>
          <a:p>
            <a:pPr lvl="1"/>
            <a:r>
              <a:rPr kumimoji="1" lang="ja-JP" altLang="en-US"/>
              <a:t>把</a:t>
            </a:r>
            <a:r>
              <a:rPr kumimoji="1" lang="en-US" altLang="ja-JP" dirty="0"/>
              <a:t> CO#11 </a:t>
            </a:r>
            <a:r>
              <a:rPr kumimoji="1" lang="ja-JP" altLang="en-US"/>
              <a:t>馬達開關關掉。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如果你是駭客，你怎麼找出每個</a:t>
            </a:r>
            <a:r>
              <a:rPr kumimoji="1" lang="en-US" altLang="ja-JP" dirty="0"/>
              <a:t> IR / DI </a:t>
            </a:r>
            <a:r>
              <a:rPr kumimoji="1" lang="ja-JP" altLang="en-US"/>
              <a:t>的意思？</a:t>
            </a:r>
            <a:endParaRPr kumimoji="1" lang="en-US" altLang="ja-JP" dirty="0"/>
          </a:p>
          <a:p>
            <a:r>
              <a:rPr kumimoji="1" lang="ja-JP" altLang="en-US"/>
              <a:t>如果你是駭客，你怎麼知道這個水槽是真的假的？</a:t>
            </a:r>
            <a:endParaRPr kumimoji="1" lang="en-US" altLang="ja-JP" dirty="0"/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3137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4BDDF32-AAC1-3846-959F-766F68BD6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pymodbus</a:t>
            </a:r>
            <a:r>
              <a:rPr kumimoji="1" lang="en-US" altLang="ja-JP" dirty="0"/>
              <a:t> </a:t>
            </a:r>
            <a:r>
              <a:rPr kumimoji="1" lang="ja-JP" altLang="en-US"/>
              <a:t>很好用的</a:t>
            </a: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4B2C535-C769-074A-93D7-2CC1145221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5000" y="1864519"/>
            <a:ext cx="8382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54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C87ADE05-92FF-BB4B-8C72-DEBE619C2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>
                <a:solidFill>
                  <a:schemeClr val="tx1"/>
                </a:solidFill>
              </a:rPr>
              <a:t>Kám-siā</a:t>
            </a:r>
            <a:r>
              <a:rPr kumimoji="1" lang="en-US" altLang="ja-JP" dirty="0">
                <a:solidFill>
                  <a:schemeClr val="tx1"/>
                </a:solidFill>
              </a:rPr>
              <a:t> </a:t>
            </a:r>
            <a:r>
              <a:rPr kumimoji="1" lang="en-US" altLang="ja-JP" dirty="0" err="1">
                <a:solidFill>
                  <a:schemeClr val="tx1"/>
                </a:solidFill>
              </a:rPr>
              <a:t>chham</a:t>
            </a:r>
            <a:r>
              <a:rPr kumimoji="1" lang="en-US" altLang="ja-JP" dirty="0">
                <a:solidFill>
                  <a:schemeClr val="tx1"/>
                </a:solidFill>
              </a:rPr>
              <a:t>-ka</a:t>
            </a:r>
            <a:br>
              <a:rPr kumimoji="1" lang="en-US" altLang="ja-JP" dirty="0">
                <a:solidFill>
                  <a:schemeClr val="tx1"/>
                </a:solidFill>
              </a:rPr>
            </a:br>
            <a:r>
              <a:rPr kumimoji="1" lang="en-US" altLang="ja-JP" dirty="0" err="1">
                <a:solidFill>
                  <a:schemeClr val="tx1"/>
                </a:solidFill>
              </a:rPr>
              <a:t>Hoan-êng</a:t>
            </a:r>
            <a:r>
              <a:rPr kumimoji="1" lang="en-US" altLang="ja-JP" dirty="0">
                <a:solidFill>
                  <a:schemeClr val="tx1"/>
                </a:solidFill>
              </a:rPr>
              <a:t> </a:t>
            </a:r>
            <a:r>
              <a:rPr kumimoji="1" lang="en-US" altLang="ja-JP" dirty="0" err="1">
                <a:solidFill>
                  <a:schemeClr val="tx1"/>
                </a:solidFill>
              </a:rPr>
              <a:t>lí</a:t>
            </a:r>
            <a:r>
              <a:rPr kumimoji="1" lang="en-US" altLang="ja-JP" dirty="0">
                <a:solidFill>
                  <a:schemeClr val="tx1"/>
                </a:solidFill>
              </a:rPr>
              <a:t> Q&amp;A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AE9715A-F89E-5342-9F00-AA307B12DF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>
              <a:solidFill>
                <a:schemeClr val="tx1"/>
              </a:solidFill>
            </a:endParaRPr>
          </a:p>
          <a:p>
            <a:r>
              <a:rPr kumimoji="1" lang="en-US" altLang="ja-JP" dirty="0">
                <a:solidFill>
                  <a:schemeClr val="tx1"/>
                </a:solidFill>
              </a:rPr>
              <a:t>GitHub: https://</a:t>
            </a:r>
            <a:r>
              <a:rPr kumimoji="1" lang="en-US" altLang="ja-JP" dirty="0" err="1">
                <a:solidFill>
                  <a:schemeClr val="tx1"/>
                </a:solidFill>
              </a:rPr>
              <a:t>github.com</a:t>
            </a:r>
            <a:r>
              <a:rPr kumimoji="1" lang="en-US" altLang="ja-JP" dirty="0">
                <a:solidFill>
                  <a:schemeClr val="tx1"/>
                </a:solidFill>
              </a:rPr>
              <a:t>/miaoski/</a:t>
            </a:r>
            <a:r>
              <a:rPr kumimoji="1" lang="en-US" altLang="ja-JP" dirty="0" err="1">
                <a:solidFill>
                  <a:schemeClr val="tx1"/>
                </a:solidFill>
              </a:rPr>
              <a:t>bsideslv</a:t>
            </a:r>
            <a:r>
              <a:rPr kumimoji="1" lang="en-US" altLang="ja-JP" dirty="0">
                <a:solidFill>
                  <a:schemeClr val="tx1"/>
                </a:solidFill>
              </a:rPr>
              <a:t>-plc-home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CA1EDF43-D2EF-D04A-A1E8-D10CDDE1E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357" y="2679871"/>
            <a:ext cx="2885955" cy="28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4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262058D4-C874-FD4C-9F1B-87F4DD552023}"/>
              </a:ext>
            </a:extLst>
          </p:cNvPr>
          <p:cNvGrpSpPr/>
          <p:nvPr/>
        </p:nvGrpSpPr>
        <p:grpSpPr>
          <a:xfrm>
            <a:off x="706055" y="1412405"/>
            <a:ext cx="11268633" cy="5258753"/>
            <a:chOff x="706055" y="1412405"/>
            <a:chExt cx="11268633" cy="5258753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08BD4051-132E-B34A-B1B8-3DAE244CF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49978" y="1470280"/>
              <a:ext cx="6134053" cy="805934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89B018E2-3DA0-AF45-82A7-905F1670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9978" y="2276214"/>
              <a:ext cx="8069934" cy="4394944"/>
            </a:xfrm>
            <a:prstGeom prst="rect">
              <a:avLst/>
            </a:prstGeom>
          </p:spPr>
        </p:pic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CBC6CE87-2445-224F-B73F-0E5255D903E8}"/>
                </a:ext>
              </a:extLst>
            </p:cNvPr>
            <p:cNvSpPr txBox="1"/>
            <p:nvPr/>
          </p:nvSpPr>
          <p:spPr>
            <a:xfrm>
              <a:off x="9219912" y="5289631"/>
              <a:ext cx="2754776" cy="830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ja-JP" sz="1200" dirty="0"/>
                <a:t>On the use of Honeypots for Detecting Cyber Attacks on Industrial Control Networks (</a:t>
              </a:r>
              <a:r>
                <a:rPr kumimoji="1" lang="en-US" altLang="ja-JP" sz="1200" dirty="0" err="1"/>
                <a:t>Simoes</a:t>
              </a:r>
              <a:r>
                <a:rPr kumimoji="1" lang="en-US" altLang="ja-JP" sz="1200" dirty="0"/>
                <a:t>, Cruz, </a:t>
              </a:r>
              <a:r>
                <a:rPr kumimoji="1" lang="en-US" altLang="ja-JP" sz="1200" dirty="0" err="1"/>
                <a:t>Proença</a:t>
              </a:r>
              <a:r>
                <a:rPr kumimoji="1" lang="en-US" altLang="ja-JP" sz="1200" dirty="0"/>
                <a:t> and Monteiro, 2013)</a:t>
              </a:r>
              <a:endParaRPr kumimoji="1" lang="ja-JP" altLang="en-US" sz="120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93B99EDC-8F4D-6B4B-90D4-5FB4B9D795AA}"/>
                </a:ext>
              </a:extLst>
            </p:cNvPr>
            <p:cNvSpPr txBox="1"/>
            <p:nvPr/>
          </p:nvSpPr>
          <p:spPr>
            <a:xfrm>
              <a:off x="706055" y="1412405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1.</a:t>
              </a:r>
              <a:endParaRPr kumimoji="1" lang="ja-JP" altLang="en-US"/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11E6822-F3F2-8345-BD6E-FD04B2A88660}"/>
                </a:ext>
              </a:extLst>
            </p:cNvPr>
            <p:cNvSpPr txBox="1"/>
            <p:nvPr/>
          </p:nvSpPr>
          <p:spPr>
            <a:xfrm>
              <a:off x="706055" y="2276214"/>
              <a:ext cx="3593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2.</a:t>
              </a:r>
              <a:endParaRPr kumimoji="1" lang="ja-JP" altLang="en-US"/>
            </a:p>
          </p:txBody>
        </p:sp>
        <p:sp>
          <p:nvSpPr>
            <p:cNvPr id="20" name="円/楕円 19">
              <a:extLst>
                <a:ext uri="{FF2B5EF4-FFF2-40B4-BE49-F238E27FC236}">
                  <a16:creationId xmlns:a16="http://schemas.microsoft.com/office/drawing/2014/main" id="{056E5B1B-FFEE-754F-93BB-B4491B5427C0}"/>
                </a:ext>
              </a:extLst>
            </p:cNvPr>
            <p:cNvSpPr/>
            <p:nvPr/>
          </p:nvSpPr>
          <p:spPr>
            <a:xfrm>
              <a:off x="8148578" y="2253064"/>
              <a:ext cx="1179013" cy="111516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>
              <a:extLst>
                <a:ext uri="{FF2B5EF4-FFF2-40B4-BE49-F238E27FC236}">
                  <a16:creationId xmlns:a16="http://schemas.microsoft.com/office/drawing/2014/main" id="{B3DC7DDD-2A94-1141-8CAA-EB742D2EB723}"/>
                </a:ext>
              </a:extLst>
            </p:cNvPr>
            <p:cNvSpPr/>
            <p:nvPr/>
          </p:nvSpPr>
          <p:spPr>
            <a:xfrm>
              <a:off x="8148578" y="4388664"/>
              <a:ext cx="1179013" cy="1115168"/>
            </a:xfrm>
            <a:prstGeom prst="ellipse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0866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9FDB1DB-F891-8740-AF10-3A788C86F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0" y="1203206"/>
            <a:ext cx="11517659" cy="371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7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9685E02B-586D-224A-B2A6-A4DD4E2C9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072" y="0"/>
            <a:ext cx="7921424" cy="623916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060C8F5-56D8-4946-B28F-0BFFAD866218}"/>
              </a:ext>
            </a:extLst>
          </p:cNvPr>
          <p:cNvSpPr txBox="1"/>
          <p:nvPr/>
        </p:nvSpPr>
        <p:spPr>
          <a:xfrm>
            <a:off x="8368496" y="5931384"/>
            <a:ext cx="3204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/>
              <a:t>來源：</a:t>
            </a:r>
            <a:r>
              <a:rPr kumimoji="1" lang="en-US" altLang="ja-JP" sz="1400" dirty="0"/>
              <a:t>《EDN</a:t>
            </a:r>
            <a:r>
              <a:rPr kumimoji="1" lang="ja-JP" altLang="en-US" sz="1400"/>
              <a:t>電子技術設計</a:t>
            </a:r>
            <a:r>
              <a:rPr kumimoji="1" lang="en-US" altLang="ja-JP" sz="1400" dirty="0"/>
              <a:t>》(2018.6)</a:t>
            </a:r>
            <a:endParaRPr kumimoji="1" lang="ja-JP" altLang="en-US" sz="1400"/>
          </a:p>
        </p:txBody>
      </p:sp>
    </p:spTree>
    <p:extLst>
      <p:ext uri="{BB962C8B-B14F-4D97-AF65-F5344CB8AC3E}">
        <p14:creationId xmlns:p14="http://schemas.microsoft.com/office/powerpoint/2010/main" val="3755145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63F2896-D3FF-984A-AF79-13DA3696B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架好就忘了</a:t>
            </a:r>
            <a:r>
              <a:rPr kumimoji="1" lang="en-US" altLang="ja-JP" dirty="0"/>
              <a:t>…</a:t>
            </a:r>
            <a:endParaRPr kumimoji="1" lang="ja-JP" altLang="en-US"/>
          </a:p>
        </p:txBody>
      </p:sp>
      <p:pic>
        <p:nvPicPr>
          <p:cNvPr id="4" name="コンテンツ プレースホルダー 7">
            <a:extLst>
              <a:ext uri="{FF2B5EF4-FFF2-40B4-BE49-F238E27FC236}">
                <a16:creationId xmlns:a16="http://schemas.microsoft.com/office/drawing/2014/main" id="{F203E753-E2A6-444F-97FA-EAD58B1DD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277" y="3263352"/>
            <a:ext cx="3588403" cy="2832446"/>
          </a:xfr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876E86E-2D2F-7440-9B06-F67E0D02BD06}"/>
              </a:ext>
            </a:extLst>
          </p:cNvPr>
          <p:cNvSpPr txBox="1">
            <a:spLocks/>
          </p:cNvSpPr>
          <p:nvPr/>
        </p:nvSpPr>
        <p:spPr>
          <a:xfrm>
            <a:off x="838200" y="1612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dobe Fan Heiti Std B" panose="020B0700000000000000" pitchFamily="34" charset="-128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ja-JP" altLang="en-US"/>
              <a:t>保用</a:t>
            </a:r>
            <a:r>
              <a:rPr kumimoji="1" lang="en-US" altLang="zh-TW" dirty="0"/>
              <a:t>20</a:t>
            </a:r>
            <a:r>
              <a:rPr kumimoji="1" lang="zh-TW" altLang="en-US" dirty="0"/>
              <a:t>年</a:t>
            </a:r>
            <a:endParaRPr kumimoji="1" lang="en-US" altLang="zh-TW" dirty="0"/>
          </a:p>
          <a:p>
            <a:r>
              <a:rPr kumimoji="1" lang="zh-TW" altLang="en-US" dirty="0"/>
              <a:t>規則有點複雜，</a:t>
            </a:r>
            <a:r>
              <a:rPr kumimoji="1" lang="ja-JP" altLang="en-US"/>
              <a:t>能動就不要</a:t>
            </a:r>
            <a:br>
              <a:rPr kumimoji="1" lang="en-US" altLang="ja-JP" dirty="0"/>
            </a:br>
            <a:r>
              <a:rPr kumimoji="1" lang="ja-JP" altLang="en-US"/>
              <a:t>再改</a:t>
            </a:r>
            <a:endParaRPr kumimoji="1" lang="en-US" altLang="ja-JP" dirty="0"/>
          </a:p>
          <a:p>
            <a:r>
              <a:rPr kumimoji="1" lang="ja-JP" altLang="en-US"/>
              <a:t>韌體更新會停線嗎？</a:t>
            </a:r>
            <a:endParaRPr kumimoji="1" lang="en-US" altLang="ja-JP" dirty="0"/>
          </a:p>
          <a:p>
            <a:r>
              <a:rPr kumimoji="1" lang="ja-JP" altLang="en-US"/>
              <a:t>更新是什麼</a:t>
            </a:r>
            <a:r>
              <a:rPr kumimoji="1" lang="ja-JP" altLang="en-US" strike="dblStrike"/>
              <a:t>能吃嗎</a:t>
            </a:r>
            <a:r>
              <a:rPr kumimoji="1" lang="ja-JP" altLang="en-US"/>
              <a:t>？</a:t>
            </a:r>
            <a:endParaRPr kumimoji="1" lang="en-US" altLang="ja-JP" dirty="0"/>
          </a:p>
          <a:p>
            <a:r>
              <a:rPr kumimoji="1" lang="ja-JP" altLang="en-US"/>
              <a:t>在荒山野嶺你要怎麼</a:t>
            </a:r>
            <a:br>
              <a:rPr kumimoji="1" lang="en-US" altLang="ja-JP" dirty="0"/>
            </a:br>
            <a:r>
              <a:rPr kumimoji="1" lang="ja-JP" altLang="en-US"/>
              <a:t>更新</a:t>
            </a:r>
            <a:r>
              <a:rPr kumimoji="1" lang="en-US" altLang="ja-JP" dirty="0"/>
              <a:t>…</a:t>
            </a:r>
          </a:p>
          <a:p>
            <a:endParaRPr kumimoji="1" lang="en-US" altLang="zh-TW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A6AC830-91EE-C842-9812-D1482423F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2545" y="2303362"/>
            <a:ext cx="6306230" cy="37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33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0C4D08-7F09-704D-9DB9-A5DCCFFE3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強者我朋友的家</a:t>
            </a:r>
            <a:r>
              <a:rPr kumimoji="1" lang="en-US" altLang="ja-JP" dirty="0"/>
              <a:t>…</a:t>
            </a:r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1CF3B172-04A6-C749-A8AE-A6C1835FCFD7}"/>
              </a:ext>
            </a:extLst>
          </p:cNvPr>
          <p:cNvGrpSpPr/>
          <p:nvPr/>
        </p:nvGrpSpPr>
        <p:grpSpPr>
          <a:xfrm>
            <a:off x="2082033" y="1346828"/>
            <a:ext cx="8027933" cy="4656067"/>
            <a:chOff x="438150" y="1066800"/>
            <a:chExt cx="8027933" cy="4656067"/>
          </a:xfrm>
        </p:grpSpPr>
        <p:pic>
          <p:nvPicPr>
            <p:cNvPr id="4" name="內容版面配置區 4" descr="20160410_193537.jpg">
              <a:extLst>
                <a:ext uri="{FF2B5EF4-FFF2-40B4-BE49-F238E27FC236}">
                  <a16:creationId xmlns:a16="http://schemas.microsoft.com/office/drawing/2014/main" id="{6457B9E4-B8EB-8442-B230-2C590A47E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38150" y="1259262"/>
              <a:ext cx="8027933" cy="4463605"/>
            </a:xfrm>
            <a:prstGeom prst="rect">
              <a:avLst/>
            </a:prstGeom>
          </p:spPr>
        </p:pic>
        <p:sp>
          <p:nvSpPr>
            <p:cNvPr id="5" name="矩形圖說文字 6">
              <a:extLst>
                <a:ext uri="{FF2B5EF4-FFF2-40B4-BE49-F238E27FC236}">
                  <a16:creationId xmlns:a16="http://schemas.microsoft.com/office/drawing/2014/main" id="{80910D5E-04F5-8446-AA00-6509CF25BD25}"/>
                </a:ext>
              </a:extLst>
            </p:cNvPr>
            <p:cNvSpPr/>
            <p:nvPr/>
          </p:nvSpPr>
          <p:spPr bwMode="auto">
            <a:xfrm>
              <a:off x="5029200" y="3962400"/>
              <a:ext cx="1295400" cy="304800"/>
            </a:xfrm>
            <a:prstGeom prst="wedgeRectCallou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16 DI, 4 DO</a:t>
              </a:r>
              <a:endPara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6" name="矩形圖說文字 7">
              <a:extLst>
                <a:ext uri="{FF2B5EF4-FFF2-40B4-BE49-F238E27FC236}">
                  <a16:creationId xmlns:a16="http://schemas.microsoft.com/office/drawing/2014/main" id="{E5A050C9-BE3F-6D4B-AC3F-CA49555BE1E3}"/>
                </a:ext>
              </a:extLst>
            </p:cNvPr>
            <p:cNvSpPr/>
            <p:nvPr/>
          </p:nvSpPr>
          <p:spPr bwMode="auto">
            <a:xfrm>
              <a:off x="6324600" y="3048000"/>
              <a:ext cx="685800" cy="304800"/>
            </a:xfrm>
            <a:prstGeom prst="wedgeRectCallou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24V</a:t>
              </a:r>
              <a:endPara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7" name="矩形圖說文字 9">
              <a:extLst>
                <a:ext uri="{FF2B5EF4-FFF2-40B4-BE49-F238E27FC236}">
                  <a16:creationId xmlns:a16="http://schemas.microsoft.com/office/drawing/2014/main" id="{1C3E1883-4AC9-A34E-98AF-85387DFFF4F6}"/>
                </a:ext>
              </a:extLst>
            </p:cNvPr>
            <p:cNvSpPr/>
            <p:nvPr/>
          </p:nvSpPr>
          <p:spPr bwMode="auto">
            <a:xfrm>
              <a:off x="3276600" y="1676400"/>
              <a:ext cx="914400" cy="381000"/>
            </a:xfrm>
            <a:prstGeom prst="wedgeRectCallou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RS485</a:t>
              </a:r>
              <a:endPara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8" name="矩形圖說文字 10">
              <a:extLst>
                <a:ext uri="{FF2B5EF4-FFF2-40B4-BE49-F238E27FC236}">
                  <a16:creationId xmlns:a16="http://schemas.microsoft.com/office/drawing/2014/main" id="{FE43C3AD-35E2-2443-90AD-2441D8A61D63}"/>
                </a:ext>
              </a:extLst>
            </p:cNvPr>
            <p:cNvSpPr/>
            <p:nvPr/>
          </p:nvSpPr>
          <p:spPr bwMode="auto">
            <a:xfrm>
              <a:off x="3352800" y="3657600"/>
              <a:ext cx="838200" cy="381000"/>
            </a:xfrm>
            <a:prstGeom prst="wedgeRectCallou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Alarm</a:t>
              </a:r>
              <a:endPara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9" name="矩形圖說文字 11">
              <a:extLst>
                <a:ext uri="{FF2B5EF4-FFF2-40B4-BE49-F238E27FC236}">
                  <a16:creationId xmlns:a16="http://schemas.microsoft.com/office/drawing/2014/main" id="{0F4C4D8E-6442-0840-8C1A-FB01F43111D1}"/>
                </a:ext>
              </a:extLst>
            </p:cNvPr>
            <p:cNvSpPr/>
            <p:nvPr/>
          </p:nvSpPr>
          <p:spPr bwMode="auto">
            <a:xfrm>
              <a:off x="1143000" y="1066800"/>
              <a:ext cx="1676400" cy="685800"/>
            </a:xfrm>
            <a:prstGeom prst="wedgeRectCallou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ModBus/TCP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1600" b="1" dirty="0">
                  <a:latin typeface="Arial" charset="0"/>
                  <a:cs typeface="Arial" charset="0"/>
                </a:rPr>
                <a:t>GPRS</a:t>
              </a:r>
              <a:endPara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  <p:sp>
          <p:nvSpPr>
            <p:cNvPr id="10" name="矩形圖說文字 12">
              <a:extLst>
                <a:ext uri="{FF2B5EF4-FFF2-40B4-BE49-F238E27FC236}">
                  <a16:creationId xmlns:a16="http://schemas.microsoft.com/office/drawing/2014/main" id="{27E3CAD7-8745-444D-B6D4-ECD2C62D3DDD}"/>
                </a:ext>
              </a:extLst>
            </p:cNvPr>
            <p:cNvSpPr/>
            <p:nvPr/>
          </p:nvSpPr>
          <p:spPr bwMode="auto">
            <a:xfrm>
              <a:off x="7086600" y="3048000"/>
              <a:ext cx="685800" cy="304800"/>
            </a:xfrm>
            <a:prstGeom prst="wedgeRectCallout">
              <a:avLst/>
            </a:prstGeom>
            <a:solidFill>
              <a:schemeClr val="bg1"/>
            </a:solidFill>
            <a:ln w="63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cs typeface="Arial" charset="0"/>
                </a:rPr>
                <a:t>12V</a:t>
              </a:r>
              <a:endParaRPr kumimoji="0" lang="zh-TW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2515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7D92C0-5B56-3A4E-B0AC-7AE367C1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 / DO / Registers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2540C0A-2A4E-544D-A258-08CC216BB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其實就是</a:t>
            </a:r>
            <a:r>
              <a:rPr kumimoji="1" lang="zh-TW" altLang="en-US" dirty="0"/>
              <a:t> </a:t>
            </a:r>
            <a:r>
              <a:rPr kumimoji="1" lang="en-US" altLang="ja-JP" dirty="0"/>
              <a:t>GPIO</a:t>
            </a:r>
          </a:p>
          <a:p>
            <a:r>
              <a:rPr kumimoji="1" lang="en-US" altLang="ja-JP" dirty="0"/>
              <a:t>DI = GPI = </a:t>
            </a:r>
            <a:r>
              <a:rPr kumimoji="1" lang="ja-JP" altLang="en-US"/>
              <a:t>感測器測點開</a:t>
            </a:r>
            <a:r>
              <a:rPr kumimoji="1" lang="en-US" altLang="zh-TW" dirty="0"/>
              <a:t>/</a:t>
            </a:r>
            <a:r>
              <a:rPr kumimoji="1" lang="zh-TW" altLang="en-US" dirty="0"/>
              <a:t>閘門測點關</a:t>
            </a:r>
            <a:endParaRPr kumimoji="1" lang="en-US" altLang="zh-TW" dirty="0"/>
          </a:p>
          <a:p>
            <a:r>
              <a:rPr kumimoji="1" lang="en-US" altLang="ja-JP" dirty="0"/>
              <a:t>DO = GPO = </a:t>
            </a:r>
            <a:r>
              <a:rPr kumimoji="1" lang="ja-JP" altLang="en-US"/>
              <a:t>打開閘門</a:t>
            </a:r>
            <a:r>
              <a:rPr kumimoji="1" lang="en-US" altLang="zh-TW" dirty="0"/>
              <a:t>/</a:t>
            </a:r>
            <a:r>
              <a:rPr kumimoji="1" lang="zh-TW" altLang="en-US" dirty="0"/>
              <a:t>關上風門</a:t>
            </a:r>
            <a:endParaRPr kumimoji="1" lang="en-US" altLang="zh-TW" dirty="0"/>
          </a:p>
          <a:p>
            <a:r>
              <a:rPr kumimoji="1" lang="en-US" altLang="ja-JP" dirty="0"/>
              <a:t>Input register = </a:t>
            </a:r>
            <a:r>
              <a:rPr kumimoji="1" lang="ja-JP" altLang="en-US"/>
              <a:t>溫度</a:t>
            </a:r>
            <a:r>
              <a:rPr kumimoji="1" lang="en-US" altLang="zh-TW" dirty="0"/>
              <a:t>/</a:t>
            </a:r>
            <a:r>
              <a:rPr kumimoji="1" lang="zh-TW" altLang="en-US" dirty="0"/>
              <a:t>轉速</a:t>
            </a:r>
            <a:r>
              <a:rPr kumimoji="1" lang="en-US" altLang="zh-TW" dirty="0"/>
              <a:t>/ADC</a:t>
            </a:r>
          </a:p>
          <a:p>
            <a:r>
              <a:rPr kumimoji="1" lang="en-US" altLang="ja-JP" dirty="0"/>
              <a:t>Holding register = </a:t>
            </a:r>
            <a:r>
              <a:rPr kumimoji="1" lang="ja-JP" altLang="en-US"/>
              <a:t>設定值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目標溫度</a:t>
            </a:r>
            <a:r>
              <a:rPr kumimoji="1" lang="en-US" altLang="zh-TW" dirty="0"/>
              <a:t>/</a:t>
            </a:r>
            <a:r>
              <a:rPr kumimoji="1" lang="zh-TW" altLang="en-US" dirty="0"/>
              <a:t>資產標籤</a:t>
            </a:r>
            <a:r>
              <a:rPr kumimoji="1" lang="en-US" altLang="zh-TW" dirty="0"/>
              <a:t>/...)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60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D034C9-49CB-D54D-B953-17B9AD0D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自幹的三個層次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58EE25E-2C5F-4F49-A26D-89A3FE0B4CB3}"/>
              </a:ext>
            </a:extLst>
          </p:cNvPr>
          <p:cNvSpPr/>
          <p:nvPr/>
        </p:nvSpPr>
        <p:spPr>
          <a:xfrm>
            <a:off x="4203539" y="1346828"/>
            <a:ext cx="3784921" cy="62086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merican Typewriter" panose="02090604020004020304" pitchFamily="18" charset="0"/>
              </a:rPr>
              <a:t>Logger</a:t>
            </a:r>
            <a:endParaRPr kumimoji="1" lang="ja-JP" altLang="en-US" sz="2400" b="1">
              <a:latin typeface="American Typewriter" panose="02090604020004020304" pitchFamily="18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D2EAAA-8C31-144A-9F03-C8901A59CE0A}"/>
              </a:ext>
            </a:extLst>
          </p:cNvPr>
          <p:cNvSpPr/>
          <p:nvPr/>
        </p:nvSpPr>
        <p:spPr>
          <a:xfrm>
            <a:off x="4203539" y="3333814"/>
            <a:ext cx="3784921" cy="62086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merican Typewriter" panose="02090604020004020304" pitchFamily="18" charset="0"/>
              </a:rPr>
              <a:t>Recover to Readings</a:t>
            </a:r>
            <a:endParaRPr kumimoji="1" lang="ja-JP" altLang="en-US" sz="2400" b="1">
              <a:latin typeface="American Typewriter" panose="02090604020004020304" pitchFamily="18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232BF4F-AF8F-794A-947A-A6108FD445CC}"/>
              </a:ext>
            </a:extLst>
          </p:cNvPr>
          <p:cNvSpPr/>
          <p:nvPr/>
        </p:nvSpPr>
        <p:spPr>
          <a:xfrm>
            <a:off x="4203539" y="5320801"/>
            <a:ext cx="3784921" cy="620868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latin typeface="American Typewriter" panose="02090604020004020304" pitchFamily="18" charset="0"/>
              </a:rPr>
              <a:t>Randomize + Adaptive</a:t>
            </a:r>
            <a:endParaRPr kumimoji="1" lang="ja-JP" altLang="en-US" sz="2400" b="1">
              <a:latin typeface="American Typewriter" panose="02090604020004020304" pitchFamily="18" charset="0"/>
            </a:endParaRP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EE1F3EC0-84C5-D348-BB4D-E06BA51B50C3}"/>
              </a:ext>
            </a:extLst>
          </p:cNvPr>
          <p:cNvCxnSpPr/>
          <p:nvPr/>
        </p:nvCxnSpPr>
        <p:spPr>
          <a:xfrm>
            <a:off x="6095999" y="2176041"/>
            <a:ext cx="0" cy="91440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5CB78C0A-5A58-A44A-BC2C-21F195F6B1C3}"/>
              </a:ext>
            </a:extLst>
          </p:cNvPr>
          <p:cNvCxnSpPr/>
          <p:nvPr/>
        </p:nvCxnSpPr>
        <p:spPr>
          <a:xfrm>
            <a:off x="6095999" y="4215114"/>
            <a:ext cx="0" cy="91440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FEB218B-B0EB-8041-BC97-305B3CC4800E}"/>
              </a:ext>
            </a:extLst>
          </p:cNvPr>
          <p:cNvSpPr txBox="1"/>
          <p:nvPr/>
        </p:nvSpPr>
        <p:spPr>
          <a:xfrm>
            <a:off x="8171727" y="1657262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Level 0</a:t>
            </a:r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A6A759E-F6F6-0547-8C15-2CD453928173}"/>
              </a:ext>
            </a:extLst>
          </p:cNvPr>
          <p:cNvSpPr txBox="1"/>
          <p:nvPr/>
        </p:nvSpPr>
        <p:spPr>
          <a:xfrm>
            <a:off x="8171727" y="3585350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Level 1</a:t>
            </a:r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54105B3-7171-2D4F-9DB5-6CF8821B6462}"/>
              </a:ext>
            </a:extLst>
          </p:cNvPr>
          <p:cNvSpPr txBox="1"/>
          <p:nvPr/>
        </p:nvSpPr>
        <p:spPr>
          <a:xfrm>
            <a:off x="8171727" y="5572337"/>
            <a:ext cx="83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Level 2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504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542286-7031-E748-9878-818E5B38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Level 0 – </a:t>
            </a:r>
            <a:r>
              <a:rPr kumimoji="1" lang="ja-JP" altLang="en-US"/>
              <a:t>紀錄型密罐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E093E7A8-BDA9-D64D-9C97-27090DD95E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5558" y="1612900"/>
            <a:ext cx="8140883" cy="435133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463C032-7B06-4C48-84FA-D92F2F4600F6}"/>
              </a:ext>
            </a:extLst>
          </p:cNvPr>
          <p:cNvSpPr txBox="1"/>
          <p:nvPr/>
        </p:nvSpPr>
        <p:spPr>
          <a:xfrm>
            <a:off x="4085863" y="5625684"/>
            <a:ext cx="6818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/>
              <a:t>https://</a:t>
            </a:r>
            <a:r>
              <a:rPr kumimoji="1" lang="en-US" altLang="ja-JP" sz="1600" dirty="0" err="1"/>
              <a:t>documents.trendmicro.com</a:t>
            </a:r>
            <a:r>
              <a:rPr kumimoji="1" lang="en-US" altLang="ja-JP" sz="1600" dirty="0"/>
              <a:t>/assets/</a:t>
            </a:r>
            <a:r>
              <a:rPr kumimoji="1" lang="en-US" altLang="ja-JP" sz="1600" dirty="0" err="1"/>
              <a:t>wp</a:t>
            </a:r>
            <a:r>
              <a:rPr kumimoji="1" lang="en-US" altLang="ja-JP" sz="1600" dirty="0"/>
              <a:t>/</a:t>
            </a:r>
            <a:r>
              <a:rPr kumimoji="1" lang="en-US" altLang="ja-JP" sz="1600" dirty="0" err="1"/>
              <a:t>wp_the_gaspot_experiment.pdf</a:t>
            </a:r>
            <a:endParaRPr kumimoji="1" lang="ja-JP" altLang="en-US" sz="16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5F4938D5-B419-3446-BF95-45083D5AB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863" y="3866375"/>
            <a:ext cx="6104038" cy="8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50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460</Words>
  <Application>Microsoft Macintosh PowerPoint</Application>
  <PresentationFormat>ワイド画面</PresentationFormat>
  <Paragraphs>100</Paragraphs>
  <Slides>16</Slides>
  <Notes>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5" baseType="lpstr">
      <vt:lpstr>Adobe Fan Heiti Std B</vt:lpstr>
      <vt:lpstr>Heiti TC Medium</vt:lpstr>
      <vt:lpstr>新細明體</vt:lpstr>
      <vt:lpstr>メイリオ</vt:lpstr>
      <vt:lpstr>游ゴシック</vt:lpstr>
      <vt:lpstr>American Typewriter</vt:lpstr>
      <vt:lpstr>Arial</vt:lpstr>
      <vt:lpstr>Calibri</vt:lpstr>
      <vt:lpstr>Office 佈景主題</vt:lpstr>
      <vt:lpstr>自幹工業控制蜜罐</vt:lpstr>
      <vt:lpstr>PowerPoint プレゼンテーション</vt:lpstr>
      <vt:lpstr>PowerPoint プレゼンテーション</vt:lpstr>
      <vt:lpstr>PowerPoint プレゼンテーション</vt:lpstr>
      <vt:lpstr>架好就忘了…</vt:lpstr>
      <vt:lpstr>強者我朋友的家…</vt:lpstr>
      <vt:lpstr>DI / DO / Registers</vt:lpstr>
      <vt:lpstr>自幹的三個層次</vt:lpstr>
      <vt:lpstr>Level 0 – 紀錄型密罐</vt:lpstr>
      <vt:lpstr>PowerPoint プレゼンテーション</vt:lpstr>
      <vt:lpstr>Level 1 – 可回復的蜜罐</vt:lpstr>
      <vt:lpstr>Level 2 – 自適應的蜜罐</vt:lpstr>
      <vt:lpstr>Level 2 到底什麼意思？</vt:lpstr>
      <vt:lpstr>延伸: 虛擬水槽</vt:lpstr>
      <vt:lpstr>pymodbus 很好用的</vt:lpstr>
      <vt:lpstr>Kám-siā chham-ka Hoan-êng lí Q&amp;A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/>
  <cp:lastModifiedBy>Microsoft Office ユーザー</cp:lastModifiedBy>
  <cp:revision>41</cp:revision>
  <dcterms:created xsi:type="dcterms:W3CDTF">2018-06-05T01:14:00Z</dcterms:created>
  <dcterms:modified xsi:type="dcterms:W3CDTF">2018-06-15T04:05:55Z</dcterms:modified>
</cp:coreProperties>
</file>